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7" d="100"/>
          <a:sy n="117" d="100"/>
        </p:scale>
        <p:origin x="102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B83B0F07-9D38-A521-49DE-CB3AD66871D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24E333AE-ADD6-D631-F8E4-FD64AFEF43A1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 altLang="en-US"/>
          </a:p>
        </p:txBody>
      </p:sp>
      <p:sp>
        <p:nvSpPr>
          <p:cNvPr id="9220" name="Rectangle 4">
            <a:extLst>
              <a:ext uri="{FF2B5EF4-FFF2-40B4-BE49-F238E27FC236}">
                <a16:creationId xmlns:a16="http://schemas.microsoft.com/office/drawing/2014/main" id="{586201DF-5282-DC40-2718-6F1BF6AE7462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221" name="Rectangle 5">
            <a:extLst>
              <a:ext uri="{FF2B5EF4-FFF2-40B4-BE49-F238E27FC236}">
                <a16:creationId xmlns:a16="http://schemas.microsoft.com/office/drawing/2014/main" id="{C9A1DE70-319A-6C02-A5F6-ABC20E8AA90A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9222" name="Rectangle 6">
            <a:extLst>
              <a:ext uri="{FF2B5EF4-FFF2-40B4-BE49-F238E27FC236}">
                <a16:creationId xmlns:a16="http://schemas.microsoft.com/office/drawing/2014/main" id="{4A6424D9-4E4C-B5F0-2C1C-B40CBA97977C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9223" name="Rectangle 7">
            <a:extLst>
              <a:ext uri="{FF2B5EF4-FFF2-40B4-BE49-F238E27FC236}">
                <a16:creationId xmlns:a16="http://schemas.microsoft.com/office/drawing/2014/main" id="{3C6548BC-CA63-8F4D-6801-8E5DDA6FDC2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7AA6125-B0E6-44DC-AC3F-C9C0A720E28A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20D541D8-7ACF-267B-ECAE-960A7558E11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068FFCB-4665-4DD0-99B1-2E4718B91E6C}" type="slidenum">
              <a:rPr lang="en-GB" altLang="en-US"/>
              <a:pPr/>
              <a:t>1</a:t>
            </a:fld>
            <a:endParaRPr lang="en-GB" altLang="en-US"/>
          </a:p>
        </p:txBody>
      </p:sp>
      <p:sp>
        <p:nvSpPr>
          <p:cNvPr id="10242" name="Rectangle 2">
            <a:extLst>
              <a:ext uri="{FF2B5EF4-FFF2-40B4-BE49-F238E27FC236}">
                <a16:creationId xmlns:a16="http://schemas.microsoft.com/office/drawing/2014/main" id="{67C1FF57-0CEE-CB8A-74EF-1478F75C6B6F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9E74B6B8-B623-E74A-3F1D-36373558C92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5826F00E-BD0D-0354-BEAE-29D6C8DABAD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E331716-B0A6-47C6-92FE-F6180CCCED4D}" type="slidenum">
              <a:rPr lang="en-GB" altLang="en-US"/>
              <a:pPr/>
              <a:t>2</a:t>
            </a:fld>
            <a:endParaRPr lang="en-GB" altLang="en-US"/>
          </a:p>
        </p:txBody>
      </p:sp>
      <p:sp>
        <p:nvSpPr>
          <p:cNvPr id="11266" name="Rectangle 2">
            <a:extLst>
              <a:ext uri="{FF2B5EF4-FFF2-40B4-BE49-F238E27FC236}">
                <a16:creationId xmlns:a16="http://schemas.microsoft.com/office/drawing/2014/main" id="{530274AC-2BF4-4EB9-0EAF-07ECE2D0ABD1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DA4D7A62-F504-0E0F-7BFB-57E1F9B2521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BEA9E5B5-1895-937B-1D03-42D0EF3A1F8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E9E9F3E-4BBF-471C-98DA-BAD9F1FFA735}" type="slidenum">
              <a:rPr lang="en-GB" altLang="en-US"/>
              <a:pPr/>
              <a:t>3</a:t>
            </a:fld>
            <a:endParaRPr lang="en-GB" altLang="en-US"/>
          </a:p>
        </p:txBody>
      </p:sp>
      <p:sp>
        <p:nvSpPr>
          <p:cNvPr id="12290" name="Rectangle 2">
            <a:extLst>
              <a:ext uri="{FF2B5EF4-FFF2-40B4-BE49-F238E27FC236}">
                <a16:creationId xmlns:a16="http://schemas.microsoft.com/office/drawing/2014/main" id="{98A7471E-4C22-9AD5-4F2A-B14F155B6DD7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A7BE6FB2-09BD-9F92-4AC3-9B716A9E18F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DA6D79E8-4326-783F-0D2B-CABB87B7670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A182662-AF66-487F-8D88-640009BD8FF0}" type="slidenum">
              <a:rPr lang="en-GB" altLang="en-US"/>
              <a:pPr/>
              <a:t>4</a:t>
            </a:fld>
            <a:endParaRPr lang="en-GB" altLang="en-US"/>
          </a:p>
        </p:txBody>
      </p:sp>
      <p:sp>
        <p:nvSpPr>
          <p:cNvPr id="13314" name="Rectangle 2">
            <a:extLst>
              <a:ext uri="{FF2B5EF4-FFF2-40B4-BE49-F238E27FC236}">
                <a16:creationId xmlns:a16="http://schemas.microsoft.com/office/drawing/2014/main" id="{06938BB0-963C-5CFD-B59E-51B2969A75B3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C861A6A6-1676-3C23-7C70-55EC135C670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B09E7E07-7239-CD38-7DD9-7D56F8C5BF3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793EC92-2C8F-4D82-B097-EC555FD8F4AC}" type="slidenum">
              <a:rPr lang="en-GB" altLang="en-US"/>
              <a:pPr/>
              <a:t>5</a:t>
            </a:fld>
            <a:endParaRPr lang="en-GB" altLang="en-US"/>
          </a:p>
        </p:txBody>
      </p:sp>
      <p:sp>
        <p:nvSpPr>
          <p:cNvPr id="14338" name="Rectangle 2">
            <a:extLst>
              <a:ext uri="{FF2B5EF4-FFF2-40B4-BE49-F238E27FC236}">
                <a16:creationId xmlns:a16="http://schemas.microsoft.com/office/drawing/2014/main" id="{2719369C-2BBF-36F4-1677-7FBCB5AD017A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90387AA9-47BA-A474-A33F-62CA935829D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D7128335-C90D-278C-5376-B4C1B256861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4F054F7-0AE3-4C2B-ACE2-E48F0B0318E0}" type="slidenum">
              <a:rPr lang="en-GB" altLang="en-US"/>
              <a:pPr/>
              <a:t>6</a:t>
            </a:fld>
            <a:endParaRPr lang="en-GB" altLang="en-US"/>
          </a:p>
        </p:txBody>
      </p:sp>
      <p:sp>
        <p:nvSpPr>
          <p:cNvPr id="15362" name="Rectangle 2">
            <a:extLst>
              <a:ext uri="{FF2B5EF4-FFF2-40B4-BE49-F238E27FC236}">
                <a16:creationId xmlns:a16="http://schemas.microsoft.com/office/drawing/2014/main" id="{00DCE32D-CBE4-6F5D-EF55-A2B35DB90871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CFA44462-5428-D28B-EDC9-340A5DFC114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42D99DB1-81F6-E0E6-ADBC-D3E7E34812D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B6DF2E1-B2D2-4446-9B27-52694BF41850}" type="slidenum">
              <a:rPr lang="en-GB" altLang="en-US"/>
              <a:pPr/>
              <a:t>7</a:t>
            </a:fld>
            <a:endParaRPr lang="en-GB" altLang="en-US"/>
          </a:p>
        </p:txBody>
      </p:sp>
      <p:sp>
        <p:nvSpPr>
          <p:cNvPr id="16386" name="Rectangle 2">
            <a:extLst>
              <a:ext uri="{FF2B5EF4-FFF2-40B4-BE49-F238E27FC236}">
                <a16:creationId xmlns:a16="http://schemas.microsoft.com/office/drawing/2014/main" id="{F575B394-2F94-7924-D037-9E28A52813B4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14057CE3-C145-0DCF-B20E-F48582829C4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3AF21350-982A-D431-E97A-2BBF7FB5274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FDE33D-6A33-4AC3-A1AB-0BA83722B460}" type="slidenum">
              <a:rPr lang="en-GB" altLang="en-US"/>
              <a:pPr/>
              <a:t>8</a:t>
            </a:fld>
            <a:endParaRPr lang="en-GB" altLang="en-US"/>
          </a:p>
        </p:txBody>
      </p:sp>
      <p:sp>
        <p:nvSpPr>
          <p:cNvPr id="18434" name="Rectangle 2">
            <a:extLst>
              <a:ext uri="{FF2B5EF4-FFF2-40B4-BE49-F238E27FC236}">
                <a16:creationId xmlns:a16="http://schemas.microsoft.com/office/drawing/2014/main" id="{F0CF5480-B660-C2DB-E3FD-16C2F71978D2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1A5D5202-695A-5508-EC76-7F80DA55026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B31DB5-DA2F-472F-F68E-8931AEF99E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6174F57-90FC-B853-69B2-11D21A865D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E0644A-B362-ED43-26A1-631179E496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560861-CAED-F41A-45FB-70116B0CE8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62B21A-70F3-78BA-B502-D7D4E8F8D5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333CE2-2716-4D67-9408-A6D844C1C7D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763114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559DF6-C271-BC80-D157-DC6705CA5C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A25109E-238B-BDA9-CE56-8FAD9CEE27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402E82-A4D1-925B-BE90-C0615F9E56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2CD682-3E31-D5E7-C43A-676DC72D84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AA9374-D24C-E107-DC52-5C63ED8FAE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1E70B9-BD7E-4A76-B1BD-4FC48BA4AC9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268198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8786CD1-7347-B7DB-6DB0-7236174EA89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7487FFD-A628-C3CD-147D-F2A3617FEF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F9333F-3BA9-8FC4-57DE-4A75F47C88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541E37-035F-1963-10CB-3EC9B79939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B26A10-82E7-DE02-6749-A1B4C941D3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32783B-D726-414C-AB4E-22F45BB81D2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4461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8A0117-060A-0007-87B4-34F30F8C1C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55C1B8-3A5C-E3BB-68A9-3B014A0BBA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D51854-AD85-C469-015D-D4F777E273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6847D2-97EE-205F-D60D-5C8C919E83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F7D376-592A-35DB-811A-232BC7B6CD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87666D-8BA4-4596-A1E5-71D21D3B548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758643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15674C-6EA8-C2E4-9DBB-8416035073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12D92FF-D5A5-F957-A72B-AD971D1C1B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14E702-A840-1EA3-A53F-0733D3CB2D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D829FC-0A28-CDA9-7F4D-74060F1F4D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66F505-15DE-D766-F6E5-089B4D644E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4123DA-AD06-4343-977D-A6FDA8D6580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308306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A92F15-64C6-281C-BDA1-F5CDEFC43C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32A803-FA86-796A-0F78-8F6163E5AAC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A429B29-7A4E-A412-D6B4-567CD68D24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001D47-0A69-AF74-EF40-B5CBF0E521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2A788FF-1F5D-23DF-0036-37AACE3872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0393DAF-76BA-1E06-EA0E-93834064A0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106230-3047-4F4B-A4A9-3C60FE348F5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380111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B3583D-93E9-FD68-74DA-B80FDB92B1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FC30F2-5670-92CE-827B-E8DD9C5CE0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0F7FE23-5F4C-E08F-7FC0-E961982353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765106D-04B7-ADC6-9FB6-8F84BCEDEDD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06E3316-7390-0C30-95BA-0837B8E97BF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D37AC81-5634-39A1-F8DB-20A4FB66C9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B0C91CF-E399-E558-FE30-3941605326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1F7D866-3D41-7D19-22A9-99C045D5E4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007E1B-EDAD-40A1-808D-AED4E52F0EC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587994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F61CA0-9E23-1200-D04B-2250B2D936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B8538B2-66D9-E64B-EB57-4018239207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5D41019-42C5-AF0A-8BB1-A7ED181A4F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1949DB9-8882-CD7A-58A4-9F949CA658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79B54F-5270-4A80-AADF-35E59B5CE35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92217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2F86930-C228-5A7B-6E5A-DCC716282C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DFDE7FB-1655-D4F5-57E3-6E3867CDFE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C877A25-FE7F-CACF-DD8A-74CAF8D658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5F6D07-D8F0-490A-A3FC-0F198E2A3A1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81674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2625CE-AF38-0080-C48E-0879954336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DA08A0-ED67-CF9D-74F5-14598640EB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3532497-95CA-A1A0-5432-46E9352CFD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DC35B8-B348-AA33-C002-5762D11793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98B5E41-C514-0413-8DA8-7150FE0017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31C9B37-8451-E2DB-1540-32AA382975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F89B2D-508F-4D75-8CA1-E9D87FA74C5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211952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EFBB84-72DE-FC53-549D-6197467DFE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9CA9183-BDF8-477E-6F67-B40CA69D7C1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F937DFC-132B-67CA-F2C5-DAF6E916BB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987176D-3453-CA6E-C239-D099B5131D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82184A3-A749-2F84-CF66-8A13487A3A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EDAE149-86BC-C541-DA20-B699EF929E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B3297F-19BF-418A-8967-A73BEDCEF76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52326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109949BE-8C4C-E30B-C129-0BDA63E9BE1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0E38B972-A74F-1252-0C20-1AE3E2F1DE1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62E70154-9989-02B6-6A76-77D6C5165C4C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7D32E5AA-68C6-F735-2BFB-F05B422DD03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0B1874EC-1F71-CF7B-319E-4A0BDE157339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0A8904A-9E31-4FC4-876B-F834E169FDC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orldofteaching.com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546DC0F4-C60A-7510-E41B-572993CE85E1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/>
          <a:lstStyle/>
          <a:p>
            <a:r>
              <a:rPr lang="en-US" altLang="en-US" sz="4400">
                <a:solidFill>
                  <a:schemeClr val="bg1"/>
                </a:solidFill>
              </a:rPr>
              <a:t>Group 16, the Oxygen Group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>
            <a:extLst>
              <a:ext uri="{FF2B5EF4-FFF2-40B4-BE49-F238E27FC236}">
                <a16:creationId xmlns:a16="http://schemas.microsoft.com/office/drawing/2014/main" id="{634560B0-803F-47A6-20ED-1A5A032F4D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68450" y="685800"/>
            <a:ext cx="6369050" cy="585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</a:pPr>
            <a:r>
              <a:rPr lang="en-US" altLang="en-US" sz="3600" b="1">
                <a:solidFill>
                  <a:srgbClr val="ECCA22"/>
                </a:solidFill>
                <a:latin typeface="Times New Roman" panose="02020603050405020304" pitchFamily="18" charset="0"/>
              </a:rPr>
              <a:t>Group 16—The Oxygen Family</a:t>
            </a:r>
          </a:p>
        </p:txBody>
      </p:sp>
      <p:sp>
        <p:nvSpPr>
          <p:cNvPr id="3075" name="Text Box 3">
            <a:extLst>
              <a:ext uri="{FF2B5EF4-FFF2-40B4-BE49-F238E27FC236}">
                <a16:creationId xmlns:a16="http://schemas.microsoft.com/office/drawing/2014/main" id="{0FBEFA02-169D-A995-2221-392B44E02A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311275"/>
            <a:ext cx="7696200" cy="96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001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573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145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717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chemeClr val="tx1"/>
              </a:buClr>
              <a:buFontTx/>
              <a:buChar char="•"/>
            </a:pPr>
            <a:r>
              <a:rPr lang="en-US" altLang="en-US" sz="3200">
                <a:solidFill>
                  <a:schemeClr val="bg1"/>
                </a:solidFill>
                <a:latin typeface="Times New Roman" panose="02020603050405020304" pitchFamily="18" charset="0"/>
              </a:rPr>
              <a:t>The first two members of Group 16, oxygen and sulfur, are essential for life.</a:t>
            </a:r>
            <a:r>
              <a:rPr lang="en-US" altLang="en-US" sz="3200"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3076" name="Text Box 4">
            <a:extLst>
              <a:ext uri="{FF2B5EF4-FFF2-40B4-BE49-F238E27FC236}">
                <a16:creationId xmlns:a16="http://schemas.microsoft.com/office/drawing/2014/main" id="{79695A85-C680-52FB-22E6-7BDF32ACE4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0" y="0"/>
            <a:ext cx="3592513" cy="457200"/>
          </a:xfrm>
          <a:prstGeom prst="rect">
            <a:avLst/>
          </a:prstGeom>
          <a:noFill/>
          <a:ln>
            <a:noFill/>
          </a:ln>
          <a:effectLst>
            <a:outerShdw dist="53882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>
                <a:solidFill>
                  <a:srgbClr val="ECCA22"/>
                </a:solidFill>
              </a:rPr>
              <a:t>Representative Elements</a:t>
            </a:r>
          </a:p>
        </p:txBody>
      </p:sp>
      <p:sp>
        <p:nvSpPr>
          <p:cNvPr id="3078" name="Text Box 6">
            <a:extLst>
              <a:ext uri="{FF2B5EF4-FFF2-40B4-BE49-F238E27FC236}">
                <a16:creationId xmlns:a16="http://schemas.microsoft.com/office/drawing/2014/main" id="{961A6EC6-57EF-7915-FBA2-6AC7BB277F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2422525"/>
            <a:ext cx="4267200" cy="1844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001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573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145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717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chemeClr val="tx1"/>
              </a:buClr>
              <a:buFontTx/>
              <a:buChar char="•"/>
            </a:pPr>
            <a:r>
              <a:rPr lang="en-US" altLang="en-US" sz="3200">
                <a:solidFill>
                  <a:schemeClr val="bg1"/>
                </a:solidFill>
                <a:latin typeface="Times New Roman" panose="02020603050405020304" pitchFamily="18" charset="0"/>
              </a:rPr>
              <a:t>The heavier members of the group, tellurium and polonium, are both metalloids.</a:t>
            </a:r>
            <a:r>
              <a:rPr lang="en-US" altLang="en-US" sz="3200">
                <a:latin typeface="Times New Roman" panose="02020603050405020304" pitchFamily="18" charset="0"/>
              </a:rPr>
              <a:t> </a:t>
            </a:r>
          </a:p>
        </p:txBody>
      </p:sp>
      <p:pic>
        <p:nvPicPr>
          <p:cNvPr id="3079" name="Picture 7">
            <a:extLst>
              <a:ext uri="{FF2B5EF4-FFF2-40B4-BE49-F238E27FC236}">
                <a16:creationId xmlns:a16="http://schemas.microsoft.com/office/drawing/2014/main" id="{D8A01C64-E5A2-EB98-E710-9C3137498A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5550" y="2257425"/>
            <a:ext cx="3671888" cy="3679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5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6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/>
      <p:bldP spid="307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>
            <a:extLst>
              <a:ext uri="{FF2B5EF4-FFF2-40B4-BE49-F238E27FC236}">
                <a16:creationId xmlns:a16="http://schemas.microsoft.com/office/drawing/2014/main" id="{CD068B99-7720-C82E-D85E-564C32220F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68450" y="685800"/>
            <a:ext cx="6369050" cy="585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</a:pPr>
            <a:r>
              <a:rPr lang="en-US" altLang="en-US" sz="3600" b="1">
                <a:solidFill>
                  <a:srgbClr val="ECCA22"/>
                </a:solidFill>
                <a:latin typeface="Times New Roman" panose="02020603050405020304" pitchFamily="18" charset="0"/>
              </a:rPr>
              <a:t>Group 16—The Oxygen Family</a:t>
            </a:r>
          </a:p>
        </p:txBody>
      </p:sp>
      <p:sp>
        <p:nvSpPr>
          <p:cNvPr id="4099" name="Text Box 3">
            <a:extLst>
              <a:ext uri="{FF2B5EF4-FFF2-40B4-BE49-F238E27FC236}">
                <a16:creationId xmlns:a16="http://schemas.microsoft.com/office/drawing/2014/main" id="{5D7279BF-69D6-73AA-09DF-7936704A26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679575"/>
            <a:ext cx="7696200" cy="140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001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573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145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717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chemeClr val="tx1"/>
              </a:buClr>
              <a:buFontTx/>
              <a:buChar char="•"/>
            </a:pPr>
            <a:r>
              <a:rPr lang="en-US" altLang="en-US" sz="3200">
                <a:solidFill>
                  <a:schemeClr val="bg1"/>
                </a:solidFill>
                <a:latin typeface="Times New Roman" panose="02020603050405020304" pitchFamily="18" charset="0"/>
              </a:rPr>
              <a:t>Ozone, a less common form of oxygen, is formed in the upper atmosphere through the action of electricity during thunderstorms.</a:t>
            </a:r>
            <a:r>
              <a:rPr lang="en-US" altLang="en-US" sz="3200"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4100" name="Text Box 4">
            <a:extLst>
              <a:ext uri="{FF2B5EF4-FFF2-40B4-BE49-F238E27FC236}">
                <a16:creationId xmlns:a16="http://schemas.microsoft.com/office/drawing/2014/main" id="{D9EC6F6D-A9C3-A868-BBAD-499CF31C25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0" y="0"/>
            <a:ext cx="3592513" cy="457200"/>
          </a:xfrm>
          <a:prstGeom prst="rect">
            <a:avLst/>
          </a:prstGeom>
          <a:noFill/>
          <a:ln>
            <a:noFill/>
          </a:ln>
          <a:effectLst>
            <a:outerShdw dist="53882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>
                <a:solidFill>
                  <a:srgbClr val="ECCA22"/>
                </a:solidFill>
              </a:rPr>
              <a:t>Representative Elements</a:t>
            </a:r>
          </a:p>
        </p:txBody>
      </p:sp>
      <p:sp>
        <p:nvSpPr>
          <p:cNvPr id="4102" name="Text Box 6">
            <a:extLst>
              <a:ext uri="{FF2B5EF4-FFF2-40B4-BE49-F238E27FC236}">
                <a16:creationId xmlns:a16="http://schemas.microsoft.com/office/drawing/2014/main" id="{B84749D3-6EA6-BC11-4BCA-E35DEB2AC0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3482975"/>
            <a:ext cx="7924800" cy="140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001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573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145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717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chemeClr val="tx1"/>
              </a:buClr>
              <a:buFontTx/>
              <a:buChar char="•"/>
            </a:pPr>
            <a:r>
              <a:rPr lang="en-US" altLang="en-US" sz="3200">
                <a:solidFill>
                  <a:schemeClr val="bg1"/>
                </a:solidFill>
                <a:latin typeface="Times New Roman" panose="02020603050405020304" pitchFamily="18" charset="0"/>
              </a:rPr>
              <a:t>The presence of ozone is important because it shields living organisms from some harmful radiation from the Sun.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/>
      <p:bldP spid="410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>
            <a:extLst>
              <a:ext uri="{FF2B5EF4-FFF2-40B4-BE49-F238E27FC236}">
                <a16:creationId xmlns:a16="http://schemas.microsoft.com/office/drawing/2014/main" id="{77BD47FE-7AD8-C693-F804-7F0B04B185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68450" y="685800"/>
            <a:ext cx="6369050" cy="585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</a:pPr>
            <a:r>
              <a:rPr lang="en-US" altLang="en-US" sz="3600" b="1">
                <a:solidFill>
                  <a:srgbClr val="ECCA22"/>
                </a:solidFill>
                <a:latin typeface="Times New Roman" panose="02020603050405020304" pitchFamily="18" charset="0"/>
              </a:rPr>
              <a:t>Group 16—The Oxygen Family</a:t>
            </a:r>
          </a:p>
        </p:txBody>
      </p:sp>
      <p:sp>
        <p:nvSpPr>
          <p:cNvPr id="5123" name="Text Box 3">
            <a:extLst>
              <a:ext uri="{FF2B5EF4-FFF2-40B4-BE49-F238E27FC236}">
                <a16:creationId xmlns:a16="http://schemas.microsoft.com/office/drawing/2014/main" id="{D4F406CF-878C-D989-F5D3-A77FD428C7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295400"/>
            <a:ext cx="769620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001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573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145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717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chemeClr val="tx1"/>
              </a:buClr>
              <a:buFontTx/>
              <a:buChar char="•"/>
            </a:pPr>
            <a:r>
              <a:rPr lang="en-US" altLang="en-US" sz="3200">
                <a:solidFill>
                  <a:schemeClr val="bg1"/>
                </a:solidFill>
                <a:latin typeface="Times New Roman" panose="02020603050405020304" pitchFamily="18" charset="0"/>
              </a:rPr>
              <a:t>Sulfur is a solid, yellow nonmetal. </a:t>
            </a:r>
          </a:p>
        </p:txBody>
      </p:sp>
      <p:sp>
        <p:nvSpPr>
          <p:cNvPr id="5124" name="Text Box 4">
            <a:extLst>
              <a:ext uri="{FF2B5EF4-FFF2-40B4-BE49-F238E27FC236}">
                <a16:creationId xmlns:a16="http://schemas.microsoft.com/office/drawing/2014/main" id="{FDEBCD68-D9DC-F21D-66E5-97DB4A072F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0" y="0"/>
            <a:ext cx="3592513" cy="457200"/>
          </a:xfrm>
          <a:prstGeom prst="rect">
            <a:avLst/>
          </a:prstGeom>
          <a:noFill/>
          <a:ln>
            <a:noFill/>
          </a:ln>
          <a:effectLst>
            <a:outerShdw dist="53882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>
                <a:solidFill>
                  <a:srgbClr val="ECCA22"/>
                </a:solidFill>
              </a:rPr>
              <a:t>Representative Elements</a:t>
            </a:r>
          </a:p>
        </p:txBody>
      </p:sp>
      <p:sp>
        <p:nvSpPr>
          <p:cNvPr id="5126" name="Text Box 6">
            <a:extLst>
              <a:ext uri="{FF2B5EF4-FFF2-40B4-BE49-F238E27FC236}">
                <a16:creationId xmlns:a16="http://schemas.microsoft.com/office/drawing/2014/main" id="{527A9A20-F5E4-065F-909D-1D703EC7C0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857375"/>
            <a:ext cx="7924800" cy="140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001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573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145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717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chemeClr val="tx1"/>
              </a:buClr>
              <a:buFontTx/>
              <a:buChar char="•"/>
            </a:pPr>
            <a:r>
              <a:rPr lang="en-US" altLang="en-US" sz="3200">
                <a:solidFill>
                  <a:schemeClr val="bg1"/>
                </a:solidFill>
                <a:latin typeface="Times New Roman" panose="02020603050405020304" pitchFamily="18" charset="0"/>
              </a:rPr>
              <a:t>Large amounts of sulfur are used to manufacture sulfuric acid, one of the most commonly used chemicals in the world. </a:t>
            </a:r>
          </a:p>
        </p:txBody>
      </p:sp>
      <p:sp>
        <p:nvSpPr>
          <p:cNvPr id="5127" name="Text Box 7">
            <a:extLst>
              <a:ext uri="{FF2B5EF4-FFF2-40B4-BE49-F238E27FC236}">
                <a16:creationId xmlns:a16="http://schemas.microsoft.com/office/drawing/2014/main" id="{36EF573A-1746-E287-ED42-7B373476A6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3282950"/>
            <a:ext cx="7924800" cy="96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001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573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145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717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chemeClr val="tx1"/>
              </a:buClr>
              <a:buFontTx/>
              <a:buChar char="•"/>
            </a:pPr>
            <a:r>
              <a:rPr lang="en-US" altLang="en-US" sz="3200">
                <a:solidFill>
                  <a:schemeClr val="bg1"/>
                </a:solidFill>
                <a:latin typeface="Times New Roman" panose="02020603050405020304" pitchFamily="18" charset="0"/>
              </a:rPr>
              <a:t>Sulfuric acid is a combination of sulfur, hydrogen, and oxygen. </a:t>
            </a:r>
          </a:p>
        </p:txBody>
      </p:sp>
      <p:sp>
        <p:nvSpPr>
          <p:cNvPr id="5128" name="Text Box 8">
            <a:extLst>
              <a:ext uri="{FF2B5EF4-FFF2-40B4-BE49-F238E27FC236}">
                <a16:creationId xmlns:a16="http://schemas.microsoft.com/office/drawing/2014/main" id="{A2D50011-67BB-A5DA-C8B2-BDD414B691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4270375"/>
            <a:ext cx="7315200" cy="140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001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573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145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717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chemeClr val="tx1"/>
              </a:buClr>
              <a:buFontTx/>
              <a:buChar char="•"/>
            </a:pPr>
            <a:r>
              <a:rPr lang="en-US" altLang="en-US" sz="3200">
                <a:solidFill>
                  <a:schemeClr val="bg1"/>
                </a:solidFill>
                <a:latin typeface="Times New Roman" panose="02020603050405020304" pitchFamily="18" charset="0"/>
              </a:rPr>
              <a:t>It is used in the manufacture of paints, fertilizers, detergents, synthetic fibers, and rubber.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/>
      <p:bldP spid="5126" grpId="0"/>
      <p:bldP spid="5127" grpId="0"/>
      <p:bldP spid="512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>
            <a:extLst>
              <a:ext uri="{FF2B5EF4-FFF2-40B4-BE49-F238E27FC236}">
                <a16:creationId xmlns:a16="http://schemas.microsoft.com/office/drawing/2014/main" id="{97430DAD-BF22-91B8-825F-68FE397C36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68450" y="685800"/>
            <a:ext cx="6369050" cy="585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</a:pPr>
            <a:r>
              <a:rPr lang="en-US" altLang="en-US" sz="3600" b="1">
                <a:solidFill>
                  <a:srgbClr val="ECCA22"/>
                </a:solidFill>
                <a:latin typeface="Times New Roman" panose="02020603050405020304" pitchFamily="18" charset="0"/>
              </a:rPr>
              <a:t>Group 16—The Oxygen Family</a:t>
            </a:r>
          </a:p>
        </p:txBody>
      </p:sp>
      <p:sp>
        <p:nvSpPr>
          <p:cNvPr id="6147" name="Text Box 3">
            <a:extLst>
              <a:ext uri="{FF2B5EF4-FFF2-40B4-BE49-F238E27FC236}">
                <a16:creationId xmlns:a16="http://schemas.microsoft.com/office/drawing/2014/main" id="{34616119-13C0-8B67-AA25-4FB6985378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0" y="0"/>
            <a:ext cx="3592513" cy="457200"/>
          </a:xfrm>
          <a:prstGeom prst="rect">
            <a:avLst/>
          </a:prstGeom>
          <a:noFill/>
          <a:ln>
            <a:noFill/>
          </a:ln>
          <a:effectLst>
            <a:outerShdw dist="53882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>
                <a:solidFill>
                  <a:srgbClr val="ECCA22"/>
                </a:solidFill>
              </a:rPr>
              <a:t>Representative Elements</a:t>
            </a:r>
          </a:p>
        </p:txBody>
      </p:sp>
      <p:pic>
        <p:nvPicPr>
          <p:cNvPr id="6149" name="Picture 5">
            <a:extLst>
              <a:ext uri="{FF2B5EF4-FFF2-40B4-BE49-F238E27FC236}">
                <a16:creationId xmlns:a16="http://schemas.microsoft.com/office/drawing/2014/main" id="{AD193A83-ABD3-3827-ACC9-FDC6B4626A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2406650"/>
            <a:ext cx="5143500" cy="3441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6150" name="Group 6">
            <a:extLst>
              <a:ext uri="{FF2B5EF4-FFF2-40B4-BE49-F238E27FC236}">
                <a16:creationId xmlns:a16="http://schemas.microsoft.com/office/drawing/2014/main" id="{313A2B9B-5C79-A390-3DC3-78C9177CE5DD}"/>
              </a:ext>
            </a:extLst>
          </p:cNvPr>
          <p:cNvGrpSpPr>
            <a:grpSpLocks/>
          </p:cNvGrpSpPr>
          <p:nvPr/>
        </p:nvGrpSpPr>
        <p:grpSpPr bwMode="auto">
          <a:xfrm>
            <a:off x="533400" y="1412875"/>
            <a:ext cx="8077200" cy="2270125"/>
            <a:chOff x="336" y="890"/>
            <a:chExt cx="5088" cy="1430"/>
          </a:xfrm>
        </p:grpSpPr>
        <p:sp>
          <p:nvSpPr>
            <p:cNvPr id="6151" name="Text Box 7">
              <a:extLst>
                <a:ext uri="{FF2B5EF4-FFF2-40B4-BE49-F238E27FC236}">
                  <a16:creationId xmlns:a16="http://schemas.microsoft.com/office/drawing/2014/main" id="{A92B3CAA-FC6A-0C50-6157-A79822C610D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6" y="890"/>
              <a:ext cx="5088" cy="6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342900" indent="-342900">
                <a:tabLst>
                  <a:tab pos="228600" algn="l"/>
                  <a:tab pos="19431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800100" indent="-342900">
                <a:tabLst>
                  <a:tab pos="228600" algn="l"/>
                  <a:tab pos="19431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257300" indent="-342900">
                <a:tabLst>
                  <a:tab pos="228600" algn="l"/>
                  <a:tab pos="19431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714500" indent="-342900">
                <a:tabLst>
                  <a:tab pos="228600" algn="l"/>
                  <a:tab pos="19431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171700" indent="-342900">
                <a:tabLst>
                  <a:tab pos="228600" algn="l"/>
                  <a:tab pos="19431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628900" indent="-342900" fontAlgn="base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  <a:tab pos="19431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3086100" indent="-342900" fontAlgn="base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  <a:tab pos="19431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543300" indent="-342900" fontAlgn="base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  <a:tab pos="19431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4000500" indent="-342900" fontAlgn="base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  <a:tab pos="19431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20000"/>
                </a:spcBef>
                <a:spcAft>
                  <a:spcPct val="20000"/>
                </a:spcAft>
                <a:buClr>
                  <a:schemeClr val="tx1"/>
                </a:buClr>
                <a:buFontTx/>
                <a:buChar char="•"/>
              </a:pPr>
              <a:r>
                <a:rPr lang="en-US" altLang="en-US" sz="3200">
                  <a:solidFill>
                    <a:schemeClr val="bg1"/>
                  </a:solidFill>
                  <a:latin typeface="Times New Roman" panose="02020603050405020304" pitchFamily="18" charset="0"/>
                </a:rPr>
                <a:t>Selenium conducts electricity when exposed to light, so it is used in solar cells, light</a:t>
              </a:r>
            </a:p>
          </p:txBody>
        </p:sp>
        <p:sp>
          <p:nvSpPr>
            <p:cNvPr id="6152" name="Text Box 8">
              <a:extLst>
                <a:ext uri="{FF2B5EF4-FFF2-40B4-BE49-F238E27FC236}">
                  <a16:creationId xmlns:a16="http://schemas.microsoft.com/office/drawing/2014/main" id="{BF888817-C7CA-D0A4-A417-70876722AE8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51" y="1434"/>
              <a:ext cx="1594" cy="8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90000"/>
                </a:lnSpc>
                <a:spcBef>
                  <a:spcPct val="20000"/>
                </a:spcBef>
                <a:spcAft>
                  <a:spcPct val="20000"/>
                </a:spcAft>
                <a:buClr>
                  <a:schemeClr val="tx1"/>
                </a:buClr>
              </a:pPr>
              <a:r>
                <a:rPr lang="en-US" altLang="en-US" sz="3200">
                  <a:solidFill>
                    <a:schemeClr val="bg1"/>
                  </a:solidFill>
                  <a:latin typeface="Times New Roman" panose="02020603050405020304" pitchFamily="18" charset="0"/>
                </a:rPr>
                <a:t>meters, and photographic materials. 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>
            <a:extLst>
              <a:ext uri="{FF2B5EF4-FFF2-40B4-BE49-F238E27FC236}">
                <a16:creationId xmlns:a16="http://schemas.microsoft.com/office/drawing/2014/main" id="{E355E36D-7605-2D70-3001-79A731814C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68450" y="685800"/>
            <a:ext cx="6369050" cy="585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</a:pPr>
            <a:r>
              <a:rPr lang="en-US" altLang="en-US" sz="3600" b="1">
                <a:solidFill>
                  <a:srgbClr val="ECCA22"/>
                </a:solidFill>
                <a:latin typeface="Times New Roman" panose="02020603050405020304" pitchFamily="18" charset="0"/>
              </a:rPr>
              <a:t>Group 16—The Oxygen Family</a:t>
            </a:r>
          </a:p>
        </p:txBody>
      </p:sp>
      <p:sp>
        <p:nvSpPr>
          <p:cNvPr id="7171" name="Text Box 3">
            <a:extLst>
              <a:ext uri="{FF2B5EF4-FFF2-40B4-BE49-F238E27FC236}">
                <a16:creationId xmlns:a16="http://schemas.microsoft.com/office/drawing/2014/main" id="{2B3E349E-B8B5-796D-EFA6-7EB1F1A232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0" y="0"/>
            <a:ext cx="3592513" cy="457200"/>
          </a:xfrm>
          <a:prstGeom prst="rect">
            <a:avLst/>
          </a:prstGeom>
          <a:noFill/>
          <a:ln>
            <a:noFill/>
          </a:ln>
          <a:effectLst>
            <a:outerShdw dist="53882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>
                <a:solidFill>
                  <a:srgbClr val="ECCA22"/>
                </a:solidFill>
              </a:rPr>
              <a:t>Representative Elements</a:t>
            </a:r>
          </a:p>
        </p:txBody>
      </p:sp>
      <p:sp>
        <p:nvSpPr>
          <p:cNvPr id="7173" name="Text Box 5">
            <a:extLst>
              <a:ext uri="{FF2B5EF4-FFF2-40B4-BE49-F238E27FC236}">
                <a16:creationId xmlns:a16="http://schemas.microsoft.com/office/drawing/2014/main" id="{CEB6CBAB-0086-7EE3-AEEC-626D49BB18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295400"/>
            <a:ext cx="7924800" cy="96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001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573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145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717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chemeClr val="tx1"/>
              </a:buClr>
              <a:buFontTx/>
              <a:buChar char="•"/>
            </a:pPr>
            <a:r>
              <a:rPr lang="en-US" altLang="en-US" sz="3200">
                <a:solidFill>
                  <a:schemeClr val="bg1"/>
                </a:solidFill>
                <a:latin typeface="Times New Roman" panose="02020603050405020304" pitchFamily="18" charset="0"/>
              </a:rPr>
              <a:t>Its most important use is as the light-sensitive component in photocopy machines.</a:t>
            </a:r>
            <a:r>
              <a:rPr lang="en-US" altLang="en-US" sz="3200"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7174" name="Text Box 6">
            <a:extLst>
              <a:ext uri="{FF2B5EF4-FFF2-40B4-BE49-F238E27FC236}">
                <a16:creationId xmlns:a16="http://schemas.microsoft.com/office/drawing/2014/main" id="{B7FC3716-8589-686D-C7CF-1D9BDFAB07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2308225"/>
            <a:ext cx="2590800" cy="2720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001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573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145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717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chemeClr val="tx1"/>
              </a:buClr>
              <a:buFontTx/>
              <a:buChar char="•"/>
            </a:pPr>
            <a:r>
              <a:rPr lang="en-US" altLang="en-US" sz="3200">
                <a:solidFill>
                  <a:schemeClr val="bg1"/>
                </a:solidFill>
                <a:latin typeface="Times New Roman" panose="02020603050405020304" pitchFamily="18" charset="0"/>
              </a:rPr>
              <a:t>Traces of selenium are also necessary for good health. </a:t>
            </a:r>
          </a:p>
        </p:txBody>
      </p:sp>
      <p:pic>
        <p:nvPicPr>
          <p:cNvPr id="7175" name="Picture 7">
            <a:extLst>
              <a:ext uri="{FF2B5EF4-FFF2-40B4-BE49-F238E27FC236}">
                <a16:creationId xmlns:a16="http://schemas.microsoft.com/office/drawing/2014/main" id="{395AF8A6-FEA0-7104-5026-E1BD198E34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2406650"/>
            <a:ext cx="5143500" cy="3441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3" grpId="0"/>
      <p:bldP spid="717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>
            <a:extLst>
              <a:ext uri="{FF2B5EF4-FFF2-40B4-BE49-F238E27FC236}">
                <a16:creationId xmlns:a16="http://schemas.microsoft.com/office/drawing/2014/main" id="{F7D9FC59-CC50-19FA-1418-7D864CB2E2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68450" y="685800"/>
            <a:ext cx="6369050" cy="585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</a:pPr>
            <a:r>
              <a:rPr lang="en-US" altLang="en-US" sz="3600" b="1">
                <a:solidFill>
                  <a:srgbClr val="ECCA22"/>
                </a:solidFill>
                <a:latin typeface="Times New Roman" panose="02020603050405020304" pitchFamily="18" charset="0"/>
              </a:rPr>
              <a:t>Group 16—The Oxygen Family</a:t>
            </a:r>
          </a:p>
        </p:txBody>
      </p:sp>
      <p:sp>
        <p:nvSpPr>
          <p:cNvPr id="8195" name="Text Box 3">
            <a:extLst>
              <a:ext uri="{FF2B5EF4-FFF2-40B4-BE49-F238E27FC236}">
                <a16:creationId xmlns:a16="http://schemas.microsoft.com/office/drawing/2014/main" id="{613AC056-2F58-87B7-B5E9-AB8D92E724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241425"/>
            <a:ext cx="8153400" cy="96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001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573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145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717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chemeClr val="tx1"/>
              </a:buClr>
              <a:buFontTx/>
              <a:buChar char="•"/>
            </a:pPr>
            <a:r>
              <a:rPr lang="en-US" altLang="en-US" sz="3200">
                <a:solidFill>
                  <a:schemeClr val="bg1"/>
                </a:solidFill>
                <a:latin typeface="Times New Roman" panose="02020603050405020304" pitchFamily="18" charset="0"/>
              </a:rPr>
              <a:t>About 20 percent of Earth’s atmosphere is the oxygen you breathe. </a:t>
            </a:r>
          </a:p>
        </p:txBody>
      </p:sp>
      <p:sp>
        <p:nvSpPr>
          <p:cNvPr id="8196" name="Text Box 4">
            <a:extLst>
              <a:ext uri="{FF2B5EF4-FFF2-40B4-BE49-F238E27FC236}">
                <a16:creationId xmlns:a16="http://schemas.microsoft.com/office/drawing/2014/main" id="{B2CF9F86-C1B2-99D4-8B6C-E402F5B925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0" y="0"/>
            <a:ext cx="3592513" cy="457200"/>
          </a:xfrm>
          <a:prstGeom prst="rect">
            <a:avLst/>
          </a:prstGeom>
          <a:noFill/>
          <a:ln>
            <a:noFill/>
          </a:ln>
          <a:effectLst>
            <a:outerShdw dist="53882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>
                <a:solidFill>
                  <a:srgbClr val="ECCA22"/>
                </a:solidFill>
              </a:rPr>
              <a:t>Representative Elements</a:t>
            </a:r>
          </a:p>
        </p:txBody>
      </p:sp>
      <p:sp>
        <p:nvSpPr>
          <p:cNvPr id="8198" name="Text Box 6">
            <a:extLst>
              <a:ext uri="{FF2B5EF4-FFF2-40B4-BE49-F238E27FC236}">
                <a16:creationId xmlns:a16="http://schemas.microsoft.com/office/drawing/2014/main" id="{C02E79F2-F890-B8DA-C8B3-B5E036BBF9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3641725"/>
            <a:ext cx="3810000" cy="1844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001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573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145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717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chemeClr val="tx1"/>
              </a:buClr>
              <a:buFontTx/>
              <a:buChar char="•"/>
            </a:pPr>
            <a:r>
              <a:rPr lang="en-US" altLang="en-US" sz="3200">
                <a:solidFill>
                  <a:schemeClr val="bg1"/>
                </a:solidFill>
                <a:latin typeface="Times New Roman" panose="02020603050405020304" pitchFamily="18" charset="0"/>
              </a:rPr>
              <a:t>Oxygen also is required for combustion to occur.</a:t>
            </a:r>
            <a:r>
              <a:rPr lang="en-US" altLang="en-US" sz="3200">
                <a:latin typeface="Times New Roman" panose="02020603050405020304" pitchFamily="18" charset="0"/>
              </a:rPr>
              <a:t> </a:t>
            </a:r>
          </a:p>
        </p:txBody>
      </p:sp>
      <p:pic>
        <p:nvPicPr>
          <p:cNvPr id="8199" name="Picture 7">
            <a:extLst>
              <a:ext uri="{FF2B5EF4-FFF2-40B4-BE49-F238E27FC236}">
                <a16:creationId xmlns:a16="http://schemas.microsoft.com/office/drawing/2014/main" id="{14977A8B-8967-57D0-947F-A61BBE441F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3200400"/>
            <a:ext cx="4114800" cy="2644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200" name="Text Box 8">
            <a:extLst>
              <a:ext uri="{FF2B5EF4-FFF2-40B4-BE49-F238E27FC236}">
                <a16:creationId xmlns:a16="http://schemas.microsoft.com/office/drawing/2014/main" id="{EF058DE7-130A-A5E1-80C6-43C2C037D3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2209800"/>
            <a:ext cx="7924800" cy="140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001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573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145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717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chemeClr val="tx1"/>
              </a:buClr>
              <a:buFontTx/>
              <a:buChar char="•"/>
            </a:pPr>
            <a:r>
              <a:rPr lang="en-US" altLang="en-US" sz="3200">
                <a:solidFill>
                  <a:schemeClr val="bg1"/>
                </a:solidFill>
                <a:latin typeface="Times New Roman" panose="02020603050405020304" pitchFamily="18" charset="0"/>
              </a:rPr>
              <a:t>Oxygen is abundant in Earth’s rocks and minerals because it readily combines with other elements.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1" dur="5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/>
      <p:bldP spid="8198" grpId="0"/>
      <p:bldP spid="820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>
            <a:extLst>
              <a:ext uri="{FF2B5EF4-FFF2-40B4-BE49-F238E27FC236}">
                <a16:creationId xmlns:a16="http://schemas.microsoft.com/office/drawing/2014/main" id="{A8274D98-F275-1806-7ACE-B43E032114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733675"/>
            <a:ext cx="7920038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sz="2400"/>
              <a:t>This powerpoint was kindly donated to </a:t>
            </a:r>
            <a:r>
              <a:rPr lang="en-GB" altLang="en-US" sz="2400">
                <a:hlinkClick r:id="rId3"/>
              </a:rPr>
              <a:t>www.worldofteaching.com</a:t>
            </a:r>
            <a:endParaRPr lang="en-GB" altLang="en-US" sz="2400"/>
          </a:p>
          <a:p>
            <a:endParaRPr lang="en-GB" altLang="en-US" sz="2400"/>
          </a:p>
          <a:p>
            <a:endParaRPr lang="en-GB" altLang="en-US" sz="2400"/>
          </a:p>
          <a:p>
            <a:endParaRPr lang="en-GB" altLang="en-US" sz="2400"/>
          </a:p>
          <a:p>
            <a:endParaRPr lang="en-GB" altLang="en-US" sz="2400"/>
          </a:p>
          <a:p>
            <a:r>
              <a:rPr lang="en-GB" altLang="en-US" sz="2400">
                <a:hlinkClick r:id="rId3"/>
              </a:rPr>
              <a:t>http://www.worldofteaching.com</a:t>
            </a:r>
            <a:r>
              <a:rPr lang="en-GB" altLang="en-US" sz="2400"/>
              <a:t> is home to over a thousand powerpoints submitted by teachers. This is a completely free site and requires no registration. Please visit and I hope it will help in your teaching.</a:t>
            </a:r>
            <a:endParaRPr lang="en-US" altLang="en-US" sz="2400"/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333</Words>
  <Application>Microsoft Office PowerPoint</Application>
  <PresentationFormat>On-screen Show (4:3)</PresentationFormat>
  <Paragraphs>42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Times New Roman</vt:lpstr>
      <vt:lpstr>Default Design</vt:lpstr>
      <vt:lpstr>Group 16, the Oxygen Group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SCNU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Group 16, the Oxygen Group</dc:title>
  <dc:creator>CIC1</dc:creator>
  <cp:lastModifiedBy>Nayan GRIFFITHS</cp:lastModifiedBy>
  <cp:revision>5</cp:revision>
  <dcterms:created xsi:type="dcterms:W3CDTF">2005-08-21T21:23:40Z</dcterms:created>
  <dcterms:modified xsi:type="dcterms:W3CDTF">2023-05-23T21:47:26Z</dcterms:modified>
</cp:coreProperties>
</file>